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2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3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5171A"/>
                </a:solidFill>
                <a:latin typeface="Arial"/>
              </a:defRPr>
            </a:pPr>
            <a:r>
              <a:rPr sz="1200" b="0" i="0" u="none" strike="noStrike">
                <a:solidFill>
                  <a:srgbClr val="15171A"/>
                </a:solidFill>
                <a:latin typeface="Arial"/>
              </a:rPr>
              <a:t>Umsatz, Kosten und EBITDA in EUR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Umsatz</c:v>
                </c:pt>
              </c:strCache>
            </c:strRef>
          </c:tx>
          <c:spPr>
            <a:solidFill>
              <a:srgbClr val="15171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3A3D4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Jahr 1</c:v>
                  </c:pt>
                  <c:pt idx="1">
                    <c:v>Jahr 2</c:v>
                  </c:pt>
                  <c:pt idx="2">
                    <c:v>Jahr 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345506</c:v>
                </c:pt>
                <c:pt idx="1">
                  <c:v>1366332</c:v>
                </c:pt>
                <c:pt idx="2">
                  <c:v>2919080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Kosten</c:v>
                </c:pt>
              </c:strCache>
            </c:strRef>
          </c:tx>
          <c:spPr>
            <a:solidFill>
              <a:srgbClr val="8B909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3A3D4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Jahr 1</c:v>
                  </c:pt>
                  <c:pt idx="1">
                    <c:v>Jahr 2</c:v>
                  </c:pt>
                  <c:pt idx="2">
                    <c:v>Jahr 3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509565</c:v>
                </c:pt>
                <c:pt idx="1">
                  <c:v>972720</c:v>
                </c:pt>
                <c:pt idx="2">
                  <c:v>1861000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EBITDA</c:v>
                </c:pt>
              </c:strCache>
            </c:strRef>
          </c:tx>
          <c:spPr>
            <a:solidFill>
              <a:srgbClr val="E4452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3A3D4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Jahr 1</c:v>
                  </c:pt>
                  <c:pt idx="1">
                    <c:v>Jahr 2</c:v>
                  </c:pt>
                  <c:pt idx="2">
                    <c:v>Jahr 3</c:v>
                  </c:pt>
                </c:lvl>
              </c:multiLvlStrCache>
            </c:multiLvl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-164059</c:v>
                </c:pt>
                <c:pt idx="1">
                  <c:v>393612</c:v>
                </c:pt>
                <c:pt idx="2">
                  <c:v>1058080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3A3D4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A3D4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6E6E2"/>
              </a:solidFill>
              <a:prstDash val="solid"/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9AA0A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3A3D42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5171A"/>
                </a:solidFill>
                <a:latin typeface="Arial"/>
              </a:defRPr>
            </a:pPr>
            <a:r>
              <a:rPr sz="1200" b="0" i="0" u="none" strike="noStrike">
                <a:solidFill>
                  <a:srgbClr val="15171A"/>
                </a:solidFill>
                <a:latin typeface="Arial"/>
              </a:rPr>
              <a:t>Deckungsbeitragsmarge je Leistung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Deckungsbeitragsmarge</c:v>
                </c:pt>
              </c:strCache>
            </c:strRef>
          </c:tx>
          <c:spPr>
            <a:solidFill>
              <a:srgbClr val="E4452B"/>
            </a:solidFill>
            <a:effectLst/>
          </c:spPr>
          <c:invertIfNegative val="0"/>
          <c:dLbls>
            <c:numFmt formatCode="0.0%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3A3D4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</c:f>
              <c:multiLvlStrCache>
                <c:ptCount val="9"/>
                <c:lvl>
                  <c:pt idx="0">
                    <c:v>Service-Retainer</c:v>
                  </c:pt>
                  <c:pt idx="1">
                    <c:v>Automation Sprint</c:v>
                  </c:pt>
                  <c:pt idx="2">
                    <c:v>Productivity Setup</c:v>
                  </c:pt>
                  <c:pt idx="3">
                    <c:v>B2B-Workshop</c:v>
                  </c:pt>
                  <c:pt idx="4">
                    <c:v>Education-/Tourtag</c:v>
                  </c:pt>
                  <c:pt idx="5">
                    <c:v>AI Starter Setup</c:v>
                  </c:pt>
                  <c:pt idx="6">
                    <c:v>Kommunales Programm</c:v>
                  </c:pt>
                  <c:pt idx="7">
                    <c:v>Department-Agent</c:v>
                  </c:pt>
                  <c:pt idx="8">
                    <c:v>Robo Lab PoC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0.756</c:v>
                </c:pt>
                <c:pt idx="1">
                  <c:v>0.688</c:v>
                </c:pt>
                <c:pt idx="2">
                  <c:v>0.674</c:v>
                </c:pt>
                <c:pt idx="3">
                  <c:v>0.671</c:v>
                </c:pt>
                <c:pt idx="4">
                  <c:v>0.658</c:v>
                </c:pt>
                <c:pt idx="5">
                  <c:v>0.639</c:v>
                </c:pt>
                <c:pt idx="6">
                  <c:v>0.583</c:v>
                </c:pt>
                <c:pt idx="7">
                  <c:v>0.58</c:v>
                </c:pt>
                <c:pt idx="8">
                  <c:v>0.444</c:v>
                </c:pt>
              </c:numCache>
            </c:numRef>
          </c:val>
        </c:ser>
        <c:dLbls>
          <c:numFmt formatCode="0.0%" sourceLinked="0"/>
          <c:txPr>
            <a:bodyPr/>
            <a:lstStyle/>
            <a:p>
              <a:pPr>
                <a:defRPr b="0" i="0" strike="noStrike" sz="900" u="none">
                  <a:solidFill>
                    <a:srgbClr val="3A3D4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3A3D4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0.9"/>
        </c:scaling>
        <c:delete val="0"/>
        <c:axPos val="b"/>
        <c:majorGridlines>
          <c:spPr>
            <a:ln w="12700" cap="flat">
              <a:solidFill>
                <a:srgbClr val="E6E6E2"/>
              </a:solidFill>
              <a:prstDash val="solid"/>
              <a:round/>
            </a:ln>
          </c:spPr>
        </c:majorGridlines>
        <c:numFmt formatCode="0%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9AA0A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5171A"/>
                </a:solidFill>
                <a:latin typeface="Arial"/>
              </a:defRPr>
            </a:pPr>
            <a:r>
              <a:rPr sz="1200" b="0" i="0" u="none" strike="noStrike">
                <a:solidFill>
                  <a:srgbClr val="15171A"/>
                </a:solidFill>
                <a:latin typeface="Arial"/>
              </a:rPr>
              <a:t>EBITDA je Szenario in EUR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EBITDA Jahr 1</c:v>
                </c:pt>
              </c:strCache>
            </c:strRef>
          </c:tx>
          <c:spPr>
            <a:solidFill>
              <a:srgbClr val="8B909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50" u="none">
                    <a:solidFill>
                      <a:srgbClr val="3A3D4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Downside (55 %)</c:v>
                  </c:pt>
                  <c:pt idx="1">
                    <c:v>Base (100 %)</c:v>
                  </c:pt>
                  <c:pt idx="2">
                    <c:v>Upside (135 %)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-288963</c:v>
                </c:pt>
                <c:pt idx="1">
                  <c:v>-164059</c:v>
                </c:pt>
                <c:pt idx="2">
                  <c:v>-104280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EBITDA Jahr 2</c:v>
                </c:pt>
              </c:strCache>
            </c:strRef>
          </c:tx>
          <c:spPr>
            <a:solidFill>
              <a:srgbClr val="15171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50" u="none">
                    <a:solidFill>
                      <a:srgbClr val="3A3D4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Downside (55 %)</c:v>
                  </c:pt>
                  <c:pt idx="1">
                    <c:v>Base (100 %)</c:v>
                  </c:pt>
                  <c:pt idx="2">
                    <c:v>Upside (135 %)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-162874</c:v>
                </c:pt>
                <c:pt idx="1">
                  <c:v>393612</c:v>
                </c:pt>
                <c:pt idx="2">
                  <c:v>755102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850" u="none">
                  <a:solidFill>
                    <a:srgbClr val="3A3D4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3A3D4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6E6E2"/>
              </a:solidFill>
              <a:prstDash val="solid"/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9AA0A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3A3D42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Einstieg: ROBANTIS ist kein Showroom mit Bildungsanhang. Es ist ein Knotenpunkt zwischen fünf Feldern, die in Deutschland aneinander vorbei arbeiten. Die Finanzierungsanfrage lautet 750.000 Euro für 24 Monate.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 Reihenfolge der Mittelverwendung ist bewusst: Personal zuerst. Ohne Team kein Umsatz.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Diese Folie beantwortet die erste Frage jedes Investors: Warum genau diese Summe? Antwort: weil sie den Stresstest besteht, und nicht, weil sie gut klingt.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Der häufigste Grund, warum solche Center scheitern, ist Überladung zum Start. Deshalb drei Leistungen zuerst, alles andere ab Phase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Bewusst niedriger angesetzt als in Version 3. Messbare Zahlen sind mehr wert als beeindruckende.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Diese Folie gehört bewusst ins Deck. Sie kostet nichts und macht jedes Folgegespräch belastbarer.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Abschluss: konkrete Bitte, konkrete Rollen. Und der Hinweis, dass alle Zahlen im beigefügten Modell nachvollziehbar sind.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Wichtig: Das ist kein Technologieproblem. Es ist ein Übersetzungsproblem. Der letzte Kasten ist der entscheidende – der Markt ist in fünf getrennte Anbietergruppen zerfallen.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Diese fünf Zahlen sind der Kern der Marktargumentation. Alle extern belegt, alle aus 2026.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Jede Zeile bedient mehrere Felder gleichzeitig. Das ist die Voraussetzung dafür, dass der Kreislauf auf der nächsten Folie funktioniert.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Das ist die wichtigste Folie des Decks. Wer nur sie versteht, versteht das Modell. Und: Wir behaupten den Mechanismus nicht nur, wir messen ihn.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Robo Lab on Tour ist die Skalierungsstufe vor dem Franchise: Reichweite ohne zweite Immobilie.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Bewusst kein Franchise-Erlös in Jahr 1 und 2. Ein Modell, das Lizenzerlöse in die Anlaufphase rechnet, ist nicht glaubwürdig.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Jahr 1 ist bewusst negativ – das ist ein Aufbaujahr. Entscheidend ist der Break-even in Monat 14 und die Margenqualität ab Jahr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Der häufigste Einwand lautet: Bildung rechnet sich nicht. Die Zahl widerlegt das – vorausgesetzt, die Formate sind standardisiert.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image" Target="../media/image-1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image" Target="../media/image-8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image" Target="../media/image-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17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E4452B"/>
          </a:solidFill>
          <a:ln/>
        </p:spPr>
      </p:sp>
      <p:pic>
        <p:nvPicPr>
          <p:cNvPr id="3" name="Image 0" descr="/home/claude/robantis/brand/robantis_wortmarke_negativ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4023360" cy="8595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8680" y="210312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Knotenpunkt</a:t>
            </a:r>
            <a:endParaRPr lang="en-US" sz="5200" dirty="0"/>
          </a:p>
        </p:txBody>
      </p:sp>
      <p:sp>
        <p:nvSpPr>
          <p:cNvPr id="5" name="Text 2"/>
          <p:cNvSpPr/>
          <p:nvPr/>
        </p:nvSpPr>
        <p:spPr>
          <a:xfrm>
            <a:off x="868680" y="3063240"/>
            <a:ext cx="7498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verbindet Gesellschaft, Unternehmen, Forschung, Lehre und Technik an einem Ort – und macht gesellschaftlichen Wandel zum profitablen Geschäftsmodell.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868680" y="4297680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7" name="Text 4"/>
          <p:cNvSpPr/>
          <p:nvPr/>
        </p:nvSpPr>
        <p:spPr>
          <a:xfrm>
            <a:off x="868680" y="44988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Investor &amp; Partner Package · Version 4 · August 2026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961120" y="224028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750.000 € Finanzierungsrahmen für 24 Monate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8732520" y="2286000"/>
            <a:ext cx="45720" cy="457200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0" name="Text 7"/>
          <p:cNvSpPr/>
          <p:nvPr/>
        </p:nvSpPr>
        <p:spPr>
          <a:xfrm>
            <a:off x="8961120" y="2898648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Dauerhaft positives EBITDA ab Monat 14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732520" y="2944368"/>
            <a:ext cx="45720" cy="457200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2" name="Text 9"/>
          <p:cNvSpPr/>
          <p:nvPr/>
        </p:nvSpPr>
        <p:spPr>
          <a:xfrm>
            <a:off x="8961120" y="3557016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1,37 Mio. € Umsatz in Jahr 2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8732520" y="3602736"/>
            <a:ext cx="45720" cy="457200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4" name="Shape 11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2A2C30"/>
          </a:solidFill>
          <a:ln/>
        </p:spPr>
      </p:sp>
      <p:sp>
        <p:nvSpPr>
          <p:cNvPr id="15" name="Text 12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pic>
        <p:nvPicPr>
          <p:cNvPr id="17" name="Image 1" descr="/home/claude/robantis/brand/robantis_signet_inv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517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ANFRAGE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750.000 € für 24 Monate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Aufbau und Betrieb des Pilotstandorts Heidelberg. Nicht Gegenstand: die Franchise-Expansion – sie setzt eine eigene Runde nach validiertem Pilot voraus.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566928" y="210312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Mittelverwendung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66928" y="2450592"/>
            <a:ext cx="5350002" cy="329184"/>
          </a:xfrm>
          <a:prstGeom prst="rect">
            <a:avLst/>
          </a:prstGeom>
          <a:solidFill>
            <a:srgbClr val="2E3136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468880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(Deckungslücke, 2 → 10 FTE)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343400" y="2468880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268.000 €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66928" y="2852928"/>
            <a:ext cx="2697480" cy="329184"/>
          </a:xfrm>
          <a:prstGeom prst="rect">
            <a:avLst/>
          </a:prstGeom>
          <a:solidFill>
            <a:srgbClr val="2E3136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2871216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Ladenbau, Showroom, Lab-Infrastruktur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343400" y="2871216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135.000 €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66928" y="3255264"/>
            <a:ext cx="2098040" cy="329184"/>
          </a:xfrm>
          <a:prstGeom prst="rect">
            <a:avLst/>
          </a:prstGeom>
          <a:solidFill>
            <a:srgbClr val="2E3136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273552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Marke, Branding, Website, Launch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343400" y="3273552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105.000 €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66928" y="3657600"/>
            <a:ext cx="1903222" cy="329184"/>
          </a:xfrm>
          <a:prstGeom prst="rect">
            <a:avLst/>
          </a:prstGeom>
          <a:solidFill>
            <a:srgbClr val="2E3136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3675888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Miete inkl. Kaution, 24 Monate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343400" y="3675888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95.000 €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66928" y="4059936"/>
            <a:ext cx="899160" cy="329184"/>
          </a:xfrm>
          <a:prstGeom prst="rect">
            <a:avLst/>
          </a:prstGeom>
          <a:solidFill>
            <a:srgbClr val="2E3136"/>
          </a:solidFill>
          <a:ln/>
        </p:spPr>
      </p:sp>
      <p:sp>
        <p:nvSpPr>
          <p:cNvPr id="20" name="Text 18"/>
          <p:cNvSpPr/>
          <p:nvPr/>
        </p:nvSpPr>
        <p:spPr>
          <a:xfrm>
            <a:off x="685800" y="4078224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Robo-Lab-on-Tour-Modul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343400" y="4078224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45.000 €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66928" y="4462272"/>
            <a:ext cx="899160" cy="329184"/>
          </a:xfrm>
          <a:prstGeom prst="rect">
            <a:avLst/>
          </a:prstGeom>
          <a:solidFill>
            <a:srgbClr val="2E3136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480560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Technologie, Software, Security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343400" y="4480560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45.000 €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66928" y="4864608"/>
            <a:ext cx="644398" cy="329184"/>
          </a:xfrm>
          <a:prstGeom prst="rect">
            <a:avLst/>
          </a:prstGeom>
          <a:solidFill>
            <a:srgbClr val="2E3136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4882896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Recht, Versicherung, Datenschutz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343400" y="4882896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32.000 €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66928" y="5266944"/>
            <a:ext cx="494538" cy="329184"/>
          </a:xfrm>
          <a:prstGeom prst="rect">
            <a:avLst/>
          </a:prstGeom>
          <a:solidFill>
            <a:srgbClr val="2E3136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5285232"/>
            <a:ext cx="3566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Liquiditätsreserve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343400" y="5285232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25.000 €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400800" y="210312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Mittelherkunft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6400800" y="2450592"/>
            <a:ext cx="5230368" cy="47548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33" name="Shape 31"/>
          <p:cNvSpPr/>
          <p:nvPr/>
        </p:nvSpPr>
        <p:spPr>
          <a:xfrm>
            <a:off x="6400800" y="2450592"/>
            <a:ext cx="45720" cy="47548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34" name="Text 32"/>
          <p:cNvSpPr/>
          <p:nvPr/>
        </p:nvSpPr>
        <p:spPr>
          <a:xfrm>
            <a:off x="6583680" y="2478024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Angels / Seed-Beteiligung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9509760" y="2478024"/>
            <a:ext cx="10515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270.000 €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10607040" y="2478024"/>
            <a:ext cx="960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Eigenkapital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6400800" y="3017520"/>
            <a:ext cx="5230368" cy="47548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38" name="Shape 36"/>
          <p:cNvSpPr/>
          <p:nvPr/>
        </p:nvSpPr>
        <p:spPr>
          <a:xfrm>
            <a:off x="6400800" y="3017520"/>
            <a:ext cx="45720" cy="47548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39" name="Text 37"/>
          <p:cNvSpPr/>
          <p:nvPr/>
        </p:nvSpPr>
        <p:spPr>
          <a:xfrm>
            <a:off x="6583680" y="3044952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L-Bank / KfW Betriebsmittelkredit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9509760" y="3044952"/>
            <a:ext cx="10515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180.000 €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10607040" y="3044952"/>
            <a:ext cx="960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Fremdkapital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6400800" y="3584448"/>
            <a:ext cx="5230368" cy="47548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43" name="Shape 41"/>
          <p:cNvSpPr/>
          <p:nvPr/>
        </p:nvSpPr>
        <p:spPr>
          <a:xfrm>
            <a:off x="6400800" y="3584448"/>
            <a:ext cx="45720" cy="47548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44" name="Text 42"/>
          <p:cNvSpPr/>
          <p:nvPr/>
        </p:nvSpPr>
        <p:spPr>
          <a:xfrm>
            <a:off x="6583680" y="3611880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Start-up BW Pre-Seed (Land BW)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9509760" y="3611880"/>
            <a:ext cx="10515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160.000 €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10607040" y="3611880"/>
            <a:ext cx="960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Beteiligung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6400800" y="4151376"/>
            <a:ext cx="5230368" cy="47548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48" name="Shape 46"/>
          <p:cNvSpPr/>
          <p:nvPr/>
        </p:nvSpPr>
        <p:spPr>
          <a:xfrm>
            <a:off x="6400800" y="4151376"/>
            <a:ext cx="45720" cy="47548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49" name="Text 47"/>
          <p:cNvSpPr/>
          <p:nvPr/>
        </p:nvSpPr>
        <p:spPr>
          <a:xfrm>
            <a:off x="6583680" y="4178808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Eigenkapital Gründer / dcyphr.® GmbH®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9509760" y="4178808"/>
            <a:ext cx="10515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80.000 €</a:t>
            </a:r>
            <a:endParaRPr lang="en-US" sz="1050" dirty="0"/>
          </a:p>
        </p:txBody>
      </p:sp>
      <p:sp>
        <p:nvSpPr>
          <p:cNvPr id="51" name="Text 49"/>
          <p:cNvSpPr/>
          <p:nvPr/>
        </p:nvSpPr>
        <p:spPr>
          <a:xfrm>
            <a:off x="10607040" y="4178808"/>
            <a:ext cx="960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Eigenkapital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6400800" y="4718304"/>
            <a:ext cx="5230368" cy="47548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53" name="Shape 51"/>
          <p:cNvSpPr/>
          <p:nvPr/>
        </p:nvSpPr>
        <p:spPr>
          <a:xfrm>
            <a:off x="6400800" y="4718304"/>
            <a:ext cx="45720" cy="47548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4" name="Text 52"/>
          <p:cNvSpPr/>
          <p:nvPr/>
        </p:nvSpPr>
        <p:spPr>
          <a:xfrm>
            <a:off x="6583680" y="4745736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Förder- und Sponsoringmittel Bildung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9509760" y="4745736"/>
            <a:ext cx="10515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60.000 €</a:t>
            </a:r>
            <a:endParaRPr lang="en-US" sz="1050" dirty="0"/>
          </a:p>
        </p:txBody>
      </p:sp>
      <p:sp>
        <p:nvSpPr>
          <p:cNvPr id="56" name="Text 54"/>
          <p:cNvSpPr/>
          <p:nvPr/>
        </p:nvSpPr>
        <p:spPr>
          <a:xfrm>
            <a:off x="10607040" y="4745736"/>
            <a:ext cx="960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Zuschuss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6400800" y="5349240"/>
            <a:ext cx="5230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Kein Förderbaustein ist zugesagt. Die Struktur zeigt, wie das Vorhaben finanzierbar ist – nicht, wie es finanziert ist.</a:t>
            </a:r>
            <a:endParaRPr lang="en-US" sz="950" dirty="0"/>
          </a:p>
        </p:txBody>
      </p:sp>
      <p:sp>
        <p:nvSpPr>
          <p:cNvPr id="58" name="Text 56"/>
          <p:cNvSpPr/>
          <p:nvPr/>
        </p:nvSpPr>
        <p:spPr>
          <a:xfrm>
            <a:off x="566928" y="571500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Summe 750.000 €</a:t>
            </a:r>
            <a:endParaRPr lang="en-US" sz="1500" dirty="0"/>
          </a:p>
        </p:txBody>
      </p:sp>
      <p:sp>
        <p:nvSpPr>
          <p:cNvPr id="59" name="Shape 57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2A2C30"/>
          </a:solidFill>
          <a:ln/>
        </p:spPr>
      </p:sp>
      <p:sp>
        <p:nvSpPr>
          <p:cNvPr id="60" name="Text 58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pic>
        <p:nvPicPr>
          <p:cNvPr id="62" name="Image 0" descr="/home/claude/robantis/brand/robantis_signet_inv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STRESSTEST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Warum 750.000 € und nicht 502.299 €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rechnerische Kapitalbedarf im Basisszenario liegt bei 502.299 €. Der Mehrbetrag ist kein Aufschlag, sondern Puffer.</a:t>
            </a:r>
            <a:endParaRPr lang="en-US" sz="135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66928" y="2148840"/>
          <a:ext cx="6309360" cy="31089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Shape 4"/>
          <p:cNvSpPr/>
          <p:nvPr/>
        </p:nvSpPr>
        <p:spPr>
          <a:xfrm>
            <a:off x="7132320" y="2148840"/>
            <a:ext cx="4498848" cy="932688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8" name="Shape 5"/>
          <p:cNvSpPr/>
          <p:nvPr/>
        </p:nvSpPr>
        <p:spPr>
          <a:xfrm>
            <a:off x="7132320" y="2148840"/>
            <a:ext cx="50292" cy="93268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9" name="Text 6"/>
          <p:cNvSpPr/>
          <p:nvPr/>
        </p:nvSpPr>
        <p:spPr>
          <a:xfrm>
            <a:off x="7333488" y="2221992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Kapitalbedarf im Downside-Fall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10058400" y="2203704"/>
            <a:ext cx="1417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648.637 €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333488" y="2532888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2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196.800 € Investitionen plus 451.837 € kumulierter operativer Verlust über 24 Monate</a:t>
            </a:r>
            <a:endParaRPr lang="en-US" sz="920" dirty="0"/>
          </a:p>
        </p:txBody>
      </p:sp>
      <p:sp>
        <p:nvSpPr>
          <p:cNvPr id="12" name="Shape 9"/>
          <p:cNvSpPr/>
          <p:nvPr/>
        </p:nvSpPr>
        <p:spPr>
          <a:xfrm>
            <a:off x="7132320" y="3218688"/>
            <a:ext cx="4498848" cy="932688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3" name="Shape 10"/>
          <p:cNvSpPr/>
          <p:nvPr/>
        </p:nvSpPr>
        <p:spPr>
          <a:xfrm>
            <a:off x="7132320" y="3218688"/>
            <a:ext cx="50292" cy="93268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4" name="Text 11"/>
          <p:cNvSpPr/>
          <p:nvPr/>
        </p:nvSpPr>
        <p:spPr>
          <a:xfrm>
            <a:off x="7333488" y="329184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Beantragter Finanzierungsrahmen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10058400" y="3273552"/>
            <a:ext cx="1417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750.000 €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7333488" y="3602736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2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Deckt 59,5 % des gesamten Fixkostenblocks von 1.261.100 € über 24 Monate</a:t>
            </a:r>
            <a:endParaRPr lang="en-US" sz="920" dirty="0"/>
          </a:p>
        </p:txBody>
      </p:sp>
      <p:sp>
        <p:nvSpPr>
          <p:cNvPr id="17" name="Shape 14"/>
          <p:cNvSpPr/>
          <p:nvPr/>
        </p:nvSpPr>
        <p:spPr>
          <a:xfrm>
            <a:off x="7132320" y="4288536"/>
            <a:ext cx="4498848" cy="932688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8" name="Shape 15"/>
          <p:cNvSpPr/>
          <p:nvPr/>
        </p:nvSpPr>
        <p:spPr>
          <a:xfrm>
            <a:off x="7132320" y="4288536"/>
            <a:ext cx="50292" cy="93268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9" name="Text 16"/>
          <p:cNvSpPr/>
          <p:nvPr/>
        </p:nvSpPr>
        <p:spPr>
          <a:xfrm>
            <a:off x="7333488" y="4361688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nach Monat 24 im Downside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10058400" y="4343400"/>
            <a:ext cx="1417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101.363 €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7333488" y="4672584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2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Auch bei 45 % Zielverfehlung bleibt der Pilot volle 24 Monate handlungsfähig</a:t>
            </a:r>
            <a:endParaRPr lang="en-US" sz="920" dirty="0"/>
          </a:p>
        </p:txBody>
      </p:sp>
      <p:sp>
        <p:nvSpPr>
          <p:cNvPr id="22" name="Shape 19"/>
          <p:cNvSpPr/>
          <p:nvPr/>
        </p:nvSpPr>
        <p:spPr>
          <a:xfrm>
            <a:off x="566928" y="5440680"/>
            <a:ext cx="11064240" cy="658368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23" name="Shape 20"/>
          <p:cNvSpPr/>
          <p:nvPr/>
        </p:nvSpPr>
        <p:spPr>
          <a:xfrm>
            <a:off x="566928" y="5440680"/>
            <a:ext cx="50292" cy="65836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4" name="Text 21"/>
          <p:cNvSpPr/>
          <p:nvPr/>
        </p:nvSpPr>
        <p:spPr>
          <a:xfrm>
            <a:off x="868680" y="557784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 hätten auch den vollen Fixkostenblock von 1.261.100 € beantragen können. Eine Anfrage, die den eigenen Umsatzplan ignoriert, signalisiert aber, dass das Team ihm selbst nicht traut.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6" name="Text 23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  <p:pic>
        <p:nvPicPr>
          <p:cNvPr id="28" name="Image 0" descr="/home/claude/robantis/brand/robantis_sign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24 Monate, für die finanziert wird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Start ist bewusst schmal. Alle fünf Felder sind aber von Anfang an in Architektur, Personal und Partnergesprächen angelegt.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2395728"/>
            <a:ext cx="11064240" cy="41148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7" name="Shape 5"/>
          <p:cNvSpPr/>
          <p:nvPr/>
        </p:nvSpPr>
        <p:spPr>
          <a:xfrm>
            <a:off x="585216" y="2286000"/>
            <a:ext cx="256032" cy="256032"/>
          </a:xfrm>
          <a:prstGeom prst="ellipse">
            <a:avLst/>
          </a:prstGeom>
          <a:solidFill>
            <a:srgbClr val="15171A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226771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Monat 1–3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66928" y="2670048"/>
            <a:ext cx="2514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Aufbau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66928" y="3108960"/>
            <a:ext cx="2560320" cy="214884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24612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Fläche gesichert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 und Website live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auf 2 FTE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zwei Herstellervereinbarungen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66928" y="4956048"/>
            <a:ext cx="2560320" cy="301752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4974336"/>
            <a:ext cx="228600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Betriebs- und Partnerfähigkeit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392424" y="2286000"/>
            <a:ext cx="256032" cy="256032"/>
          </a:xfrm>
          <a:prstGeom prst="ellipse">
            <a:avLst/>
          </a:prstGeom>
          <a:solidFill>
            <a:srgbClr val="15171A"/>
          </a:solidFill>
          <a:ln/>
        </p:spPr>
      </p:sp>
      <p:sp>
        <p:nvSpPr>
          <p:cNvPr id="15" name="Text 13"/>
          <p:cNvSpPr/>
          <p:nvPr/>
        </p:nvSpPr>
        <p:spPr>
          <a:xfrm>
            <a:off x="3758184" y="226771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Monat 4–6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374136" y="2670048"/>
            <a:ext cx="2514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 Launch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374136" y="3108960"/>
            <a:ext cx="2560320" cy="214884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8" name="Text 16"/>
          <p:cNvSpPr/>
          <p:nvPr/>
        </p:nvSpPr>
        <p:spPr>
          <a:xfrm>
            <a:off x="3538728" y="324612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 Bar im Betrieb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 30 zahlende Kund:innen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erster offener Abend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erster Automation Sprint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374136" y="4956048"/>
            <a:ext cx="2560320" cy="301752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20" name="Text 18"/>
          <p:cNvSpPr/>
          <p:nvPr/>
        </p:nvSpPr>
        <p:spPr>
          <a:xfrm>
            <a:off x="3538728" y="4974336"/>
            <a:ext cx="228600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Nachfragebeweis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199632" y="2286000"/>
            <a:ext cx="256032" cy="256032"/>
          </a:xfrm>
          <a:prstGeom prst="ellipse">
            <a:avLst/>
          </a:prstGeom>
          <a:solidFill>
            <a:srgbClr val="15171A"/>
          </a:solidFill>
          <a:ln/>
        </p:spPr>
      </p:sp>
      <p:sp>
        <p:nvSpPr>
          <p:cNvPr id="22" name="Text 20"/>
          <p:cNvSpPr/>
          <p:nvPr/>
        </p:nvSpPr>
        <p:spPr>
          <a:xfrm>
            <a:off x="6565392" y="226771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Monat 7–12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181344" y="2670048"/>
            <a:ext cx="2514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Vollbetrieb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181344" y="3108960"/>
            <a:ext cx="2560320" cy="214884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5" name="Text 23"/>
          <p:cNvSpPr/>
          <p:nvPr/>
        </p:nvSpPr>
        <p:spPr>
          <a:xfrm>
            <a:off x="6345936" y="324612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 Lab und Servicepoint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erster PoC verkauft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 Lab on Tour startet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erste Schulklassen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181344" y="4956048"/>
            <a:ext cx="2560320" cy="301752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27" name="Text 25"/>
          <p:cNvSpPr/>
          <p:nvPr/>
        </p:nvSpPr>
        <p:spPr>
          <a:xfrm>
            <a:off x="6345936" y="4974336"/>
            <a:ext cx="228600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Wiederholbares Modell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9006840" y="2286000"/>
            <a:ext cx="256032" cy="256032"/>
          </a:xfrm>
          <a:prstGeom prst="ellipse">
            <a:avLst/>
          </a:prstGeom>
          <a:solidFill>
            <a:srgbClr val="E4452B"/>
          </a:solidFill>
          <a:ln/>
        </p:spPr>
      </p:sp>
      <p:sp>
        <p:nvSpPr>
          <p:cNvPr id="29" name="Text 27"/>
          <p:cNvSpPr/>
          <p:nvPr/>
        </p:nvSpPr>
        <p:spPr>
          <a:xfrm>
            <a:off x="9372600" y="226771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Monat 13–24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8988552" y="2670048"/>
            <a:ext cx="2514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Verankerung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988552" y="3108960"/>
            <a:ext cx="2560320" cy="214884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32" name="Text 30"/>
          <p:cNvSpPr/>
          <p:nvPr/>
        </p:nvSpPr>
        <p:spPr>
          <a:xfrm>
            <a:off x="9153144" y="324612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dauerhaft positives EBITDA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auf 10 FTE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 Retainer, 6 Flächenpartner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Franchise-Handbuch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8988552" y="4956048"/>
            <a:ext cx="2560320" cy="301752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34" name="Text 32"/>
          <p:cNvSpPr/>
          <p:nvPr/>
        </p:nvSpPr>
        <p:spPr>
          <a:xfrm>
            <a:off x="9153144" y="4974336"/>
            <a:ext cx="228600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 rund 398.400 €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566928" y="553212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 Tag eins mitlaufend, auch wenn klein: ein offener Abend pro Monat ab Monat 4 · ein Cybersecurity-Format pro Quartal ab Monat 5 · Gespräche mit mindestens einer Hochschule und einer Kommune vor dem Soft Launch · Impact-Messung ab Monat 4, quartalsweise berichtet.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37" name="Text 35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  <p:pic>
        <p:nvPicPr>
          <p:cNvPr id="39" name="Image 0" descr="/home/claude/robantis/brand/robantis_sign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17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OUTPUT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Gesellschaftlicher Wandel, messbar gemacht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„Gesellschaftlicher Wandel“ ist als Ziel wertlos, solange er nicht überprüfbar ist. Vier konkrete Veränderungen im Einzugsgebiet.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5577840" cy="65836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7" name="Shape 5"/>
          <p:cNvSpPr/>
          <p:nvPr/>
        </p:nvSpPr>
        <p:spPr>
          <a:xfrm>
            <a:off x="566928" y="2148840"/>
            <a:ext cx="45720" cy="65836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203704"/>
            <a:ext cx="5212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Menschen können Technologie beurteilen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77240" y="2496312"/>
            <a:ext cx="5212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statt sie zu fürchten oder zu überschätzen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66928" y="2935224"/>
            <a:ext cx="5577840" cy="65836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11" name="Shape 9"/>
          <p:cNvSpPr/>
          <p:nvPr/>
        </p:nvSpPr>
        <p:spPr>
          <a:xfrm>
            <a:off x="566928" y="2935224"/>
            <a:ext cx="45720" cy="65836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90088"/>
            <a:ext cx="5212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Unternehmen setzen Automatisierung ein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77240" y="3282696"/>
            <a:ext cx="5212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statt sie zu planen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66928" y="3721608"/>
            <a:ext cx="5577840" cy="65836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15" name="Shape 13"/>
          <p:cNvSpPr/>
          <p:nvPr/>
        </p:nvSpPr>
        <p:spPr>
          <a:xfrm>
            <a:off x="566928" y="3721608"/>
            <a:ext cx="45720" cy="65836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3776472"/>
            <a:ext cx="5212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Kommunen werden handlungsfähig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77240" y="4069080"/>
            <a:ext cx="5212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bei KI, Robotik und Cybersecurity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66928" y="4507992"/>
            <a:ext cx="5577840" cy="65836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19" name="Shape 17"/>
          <p:cNvSpPr/>
          <p:nvPr/>
        </p:nvSpPr>
        <p:spPr>
          <a:xfrm>
            <a:off x="566928" y="4507992"/>
            <a:ext cx="45720" cy="65836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4562856"/>
            <a:ext cx="5212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Technologie wird sicher eingeführt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77240" y="4855464"/>
            <a:ext cx="5212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rechtskonform und dokumentiert, nicht heimlich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400800" y="2148840"/>
            <a:ext cx="5230368" cy="347472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3" name="Text 21"/>
          <p:cNvSpPr/>
          <p:nvPr/>
        </p:nvSpPr>
        <p:spPr>
          <a:xfrm>
            <a:off x="6565392" y="2167128"/>
            <a:ext cx="3017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Impact-KPI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9509760" y="2167128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J1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0222992" y="2167128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J2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10936224" y="2167128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6400800" y="2542032"/>
            <a:ext cx="5230368" cy="347472"/>
          </a:xfrm>
          <a:prstGeom prst="rect">
            <a:avLst/>
          </a:prstGeom>
          <a:solidFill>
            <a:srgbClr val="132C45"/>
          </a:solidFill>
          <a:ln/>
        </p:spPr>
      </p:sp>
      <p:sp>
        <p:nvSpPr>
          <p:cNvPr id="28" name="Text 26"/>
          <p:cNvSpPr/>
          <p:nvPr/>
        </p:nvSpPr>
        <p:spPr>
          <a:xfrm>
            <a:off x="6565392" y="2560320"/>
            <a:ext cx="3017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Schüler:innen erreicht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9509760" y="2560320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600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10222992" y="2560320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2.600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10936224" y="2560320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6.500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400800" y="2935224"/>
            <a:ext cx="5230368" cy="347472"/>
          </a:xfrm>
          <a:prstGeom prst="rect">
            <a:avLst/>
          </a:prstGeom>
          <a:solidFill>
            <a:srgbClr val="132C45"/>
          </a:solidFill>
          <a:ln/>
        </p:spPr>
      </p:sp>
      <p:sp>
        <p:nvSpPr>
          <p:cNvPr id="33" name="Text 31"/>
          <p:cNvSpPr/>
          <p:nvPr/>
        </p:nvSpPr>
        <p:spPr>
          <a:xfrm>
            <a:off x="6565392" y="2953512"/>
            <a:ext cx="3017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Lehrkräfte fortgebildet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9509760" y="2953512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10222992" y="2953512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180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10936224" y="2953512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420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6400800" y="3328416"/>
            <a:ext cx="5230368" cy="347472"/>
          </a:xfrm>
          <a:prstGeom prst="rect">
            <a:avLst/>
          </a:prstGeom>
          <a:solidFill>
            <a:srgbClr val="132C45"/>
          </a:solidFill>
          <a:ln/>
        </p:spPr>
      </p:sp>
      <p:sp>
        <p:nvSpPr>
          <p:cNvPr id="38" name="Text 36"/>
          <p:cNvSpPr/>
          <p:nvPr/>
        </p:nvSpPr>
        <p:spPr>
          <a:xfrm>
            <a:off x="6565392" y="3346704"/>
            <a:ext cx="3017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Einsatztage Robo Lab on Tour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9509760" y="3346704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10222992" y="3346704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63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10936224" y="3346704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6400800" y="3721608"/>
            <a:ext cx="5230368" cy="347472"/>
          </a:xfrm>
          <a:prstGeom prst="rect">
            <a:avLst/>
          </a:prstGeom>
          <a:solidFill>
            <a:srgbClr val="132C45"/>
          </a:solidFill>
          <a:ln/>
        </p:spPr>
      </p:sp>
      <p:sp>
        <p:nvSpPr>
          <p:cNvPr id="43" name="Text 41"/>
          <p:cNvSpPr/>
          <p:nvPr/>
        </p:nvSpPr>
        <p:spPr>
          <a:xfrm>
            <a:off x="6565392" y="3739896"/>
            <a:ext cx="3017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Bürgerdialoge und offene Formate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9509760" y="3739896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10222992" y="3739896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10936224" y="3739896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6400800" y="4114800"/>
            <a:ext cx="5230368" cy="347472"/>
          </a:xfrm>
          <a:prstGeom prst="rect">
            <a:avLst/>
          </a:prstGeom>
          <a:solidFill>
            <a:srgbClr val="132C45"/>
          </a:solidFill>
          <a:ln/>
        </p:spPr>
      </p:sp>
      <p:sp>
        <p:nvSpPr>
          <p:cNvPr id="48" name="Text 46"/>
          <p:cNvSpPr/>
          <p:nvPr/>
        </p:nvSpPr>
        <p:spPr>
          <a:xfrm>
            <a:off x="6565392" y="4133088"/>
            <a:ext cx="3017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Kommunale Partner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9509760" y="4133088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10222992" y="4133088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10936224" y="4133088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6400800" y="4507992"/>
            <a:ext cx="5230368" cy="347472"/>
          </a:xfrm>
          <a:prstGeom prst="rect">
            <a:avLst/>
          </a:prstGeom>
          <a:solidFill>
            <a:srgbClr val="132C45"/>
          </a:solidFill>
          <a:ln/>
        </p:spPr>
      </p:sp>
      <p:sp>
        <p:nvSpPr>
          <p:cNvPr id="53" name="Text 51"/>
          <p:cNvSpPr/>
          <p:nvPr/>
        </p:nvSpPr>
        <p:spPr>
          <a:xfrm>
            <a:off x="6565392" y="4526280"/>
            <a:ext cx="3017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Cybersecurity-Formate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9509760" y="4526280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50" dirty="0"/>
          </a:p>
        </p:txBody>
      </p:sp>
      <p:sp>
        <p:nvSpPr>
          <p:cNvPr id="55" name="Text 53"/>
          <p:cNvSpPr/>
          <p:nvPr/>
        </p:nvSpPr>
        <p:spPr>
          <a:xfrm>
            <a:off x="10222992" y="4526280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950" dirty="0"/>
          </a:p>
        </p:txBody>
      </p:sp>
      <p:sp>
        <p:nvSpPr>
          <p:cNvPr id="56" name="Text 54"/>
          <p:cNvSpPr/>
          <p:nvPr/>
        </p:nvSpPr>
        <p:spPr>
          <a:xfrm>
            <a:off x="10936224" y="4526280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6400800" y="4901184"/>
            <a:ext cx="5230368" cy="347472"/>
          </a:xfrm>
          <a:prstGeom prst="rect">
            <a:avLst/>
          </a:prstGeom>
          <a:solidFill>
            <a:srgbClr val="132C45"/>
          </a:solidFill>
          <a:ln/>
        </p:spPr>
      </p:sp>
      <p:sp>
        <p:nvSpPr>
          <p:cNvPr id="58" name="Text 56"/>
          <p:cNvSpPr/>
          <p:nvPr/>
        </p:nvSpPr>
        <p:spPr>
          <a:xfrm>
            <a:off x="6565392" y="4919472"/>
            <a:ext cx="3017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Forschungskooperationen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9509760" y="4919472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50" dirty="0"/>
          </a:p>
        </p:txBody>
      </p:sp>
      <p:sp>
        <p:nvSpPr>
          <p:cNvPr id="60" name="Text 58"/>
          <p:cNvSpPr/>
          <p:nvPr/>
        </p:nvSpPr>
        <p:spPr>
          <a:xfrm>
            <a:off x="10222992" y="4919472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50" dirty="0"/>
          </a:p>
        </p:txBody>
      </p:sp>
      <p:sp>
        <p:nvSpPr>
          <p:cNvPr id="61" name="Text 59"/>
          <p:cNvSpPr/>
          <p:nvPr/>
        </p:nvSpPr>
        <p:spPr>
          <a:xfrm>
            <a:off x="10936224" y="4919472"/>
            <a:ext cx="6766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50" dirty="0"/>
          </a:p>
        </p:txBody>
      </p:sp>
      <p:sp>
        <p:nvSpPr>
          <p:cNvPr id="62" name="Text 60"/>
          <p:cNvSpPr/>
          <p:nvPr/>
        </p:nvSpPr>
        <p:spPr>
          <a:xfrm>
            <a:off x="566928" y="5486400"/>
            <a:ext cx="11064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Planungsannahmen des Gründerteams, keine Zusagen. Ab Monat 4 quartalsweise gemessen und an Partner, Kommunen und Kapitalgeber berichtet – auch wenn Ziele verfehlt werden.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2A2C30"/>
          </a:solidFill>
          <a:ln/>
        </p:spPr>
      </p:sp>
      <p:sp>
        <p:nvSpPr>
          <p:cNvPr id="64" name="Text 62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  <p:pic>
        <p:nvPicPr>
          <p:cNvPr id="66" name="Image 0" descr="/home/claude/robantis/brand/robantis_signet_inv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OFFEN GESAGT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gegen dieses Modell spricht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 diese Einwände nicht selbst formuliert, hört sie im ersten ernsthaften Gespräch von der Gegenseite.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7" name="Shape 5"/>
          <p:cNvSpPr/>
          <p:nvPr/>
        </p:nvSpPr>
        <p:spPr>
          <a:xfrm>
            <a:off x="566928" y="2148840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331720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„Zu breit. Fünf Zielgruppen, keine davon richtig.“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2679192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stärkste Einwand – Breite ist der häufigste Grund für das Scheitern solcher Center.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mit drei Leistungen. Bildung und Bürgerdialog ab Phase 2 mit gedeckelter Kapazität, Public Impact bleibt bei rund 15 % des Umsatzes.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40352" y="2148840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1" name="Shape 9"/>
          <p:cNvSpPr/>
          <p:nvPr/>
        </p:nvSpPr>
        <p:spPr>
          <a:xfrm>
            <a:off x="4340352" y="2148840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2" name="Text 10"/>
          <p:cNvSpPr/>
          <p:nvPr/>
        </p:nvSpPr>
        <p:spPr>
          <a:xfrm>
            <a:off x="4596384" y="2331720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„Der Kreislauf ist eine Erzählung, kein Beweis.“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96384" y="2679192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Zutreffend. Der Mechanismus ist plausibel, aber bislang unbelegt.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 wird ab Monat 4 gemessen: Anteil der B2B-Leads aus Bildungs-, Bürger- und Kommunalformaten. Das ist die zentrale Kennzahl des Modells.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13776" y="2148840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5" name="Shape 13"/>
          <p:cNvSpPr/>
          <p:nvPr/>
        </p:nvSpPr>
        <p:spPr>
          <a:xfrm>
            <a:off x="8113776" y="2148840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6" name="Text 14"/>
          <p:cNvSpPr/>
          <p:nvPr/>
        </p:nvSpPr>
        <p:spPr>
          <a:xfrm>
            <a:off x="8369808" y="2331720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„Robotikverkauf bindet zu viel Kapital.“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69808" y="2679192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Zutreffend – wenn eingekauft wird.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Konsignation, Leasing und Provision statt Eigenkauf. Das Warenrisiko bleibt beim Hersteller, der Kapitalbedarf für Demo-Geräte im niedrigen fünfstelligen Bereich.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" y="4151376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9" name="Shape 17"/>
          <p:cNvSpPr/>
          <p:nvPr/>
        </p:nvSpPr>
        <p:spPr>
          <a:xfrm>
            <a:off x="566928" y="4151376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334256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„Die Konjunktur ist schwach.“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2960" y="4681728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Zutreffend. 20 % der Industrieunternehmen planen 2026 geringere Investitionen.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Einstiegspreis liegt bei 249 €, nicht bei 25.000 €. Das Modell gewinnt auch in Zurückhaltungsphasen kleine Aufträge und baut daraus Pipeline.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340352" y="4151376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3" name="Shape 21"/>
          <p:cNvSpPr/>
          <p:nvPr/>
        </p:nvSpPr>
        <p:spPr>
          <a:xfrm>
            <a:off x="4340352" y="4151376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4" name="Text 22"/>
          <p:cNvSpPr/>
          <p:nvPr/>
        </p:nvSpPr>
        <p:spPr>
          <a:xfrm>
            <a:off x="4596384" y="4334256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„Verkaufen und Aufklären ist ein Interessenkonflikt.“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96384" y="4681728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 ist nicht auflösbar, nur beherrschbar.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Herstellerneutralität offener Formate, keine Leadverwertung aus Bürgersprechstunden, keine Einflussnahme von Sponsoren auf Inhalte – vertraglich bindend.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113776" y="4151376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7" name="Shape 25"/>
          <p:cNvSpPr/>
          <p:nvPr/>
        </p:nvSpPr>
        <p:spPr>
          <a:xfrm>
            <a:off x="8113776" y="4151376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8" name="Text 26"/>
          <p:cNvSpPr/>
          <p:nvPr/>
        </p:nvSpPr>
        <p:spPr>
          <a:xfrm>
            <a:off x="8369808" y="4334256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„Alles hängt an wenigen Personen.“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8369808" y="4681728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Hoch in Jahr 1.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Dokumentierte Playbooks ab Monat 3, damit Leistungen übergabefähig sind. Werkstudierende als Nachwuchspipeline.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31" name="Text 29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  <p:pic>
        <p:nvPicPr>
          <p:cNvPr id="33" name="Image 0" descr="/home/claude/robantis/brand/robantis_sign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517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NÄCHSTE SCHRITT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Gesucht: Investor:innen, Hersteller, Partner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Metropolregion Rhein-Neckar: 2,4 Mio. Einwohner, rund 160.000 Unternehmen, 22 Hochschulen, 290 Kommunen – eine der wenigen Regionen, in denen alle fünf Felder dicht beieinander liegen.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66928" y="2286000"/>
            <a:ext cx="5404104" cy="1152144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8" name="Shape 6"/>
          <p:cNvSpPr/>
          <p:nvPr/>
        </p:nvSpPr>
        <p:spPr>
          <a:xfrm>
            <a:off x="566928" y="2286000"/>
            <a:ext cx="50292" cy="115214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468880"/>
            <a:ext cx="494690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Investor:innen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2816352"/>
            <a:ext cx="4946904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Seed- und Pilotfinanzierung für Standort, Team, Demo-Setups, Lab-Infrastruktur, Marke und Franchise-Vorbereitung. Ergänzt um Start-up BW Pre-Seed und L-Bank-Bausteine.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27064" y="2286000"/>
            <a:ext cx="5404104" cy="1152144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12" name="Shape 10"/>
          <p:cNvSpPr/>
          <p:nvPr/>
        </p:nvSpPr>
        <p:spPr>
          <a:xfrm>
            <a:off x="6227064" y="2286000"/>
            <a:ext cx="50292" cy="115214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3" name="Text 11"/>
          <p:cNvSpPr/>
          <p:nvPr/>
        </p:nvSpPr>
        <p:spPr>
          <a:xfrm>
            <a:off x="6483096" y="2468880"/>
            <a:ext cx="494690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Hersteller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83096" y="2816352"/>
            <a:ext cx="4946904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Showroom-Flächen, Demo-Systeme in Konsignation, Servicepoint, gemeinsame Demo Days, Leadsharing – von Industrierobotik bis humanoide Systeme.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66928" y="3694176"/>
            <a:ext cx="5404104" cy="1152144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3694176"/>
            <a:ext cx="50292" cy="115214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877056"/>
            <a:ext cx="494690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Kommunen &amp; Bildung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22960" y="4224528"/>
            <a:ext cx="4946904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Rahmenprogramme, Bürgerformate, Schulkooperationen, Lehrkräftefortbildung und buchbare Tourtage für Schulen, Kitas und Aktionstage.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227064" y="3694176"/>
            <a:ext cx="5404104" cy="1152144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20" name="Shape 18"/>
          <p:cNvSpPr/>
          <p:nvPr/>
        </p:nvSpPr>
        <p:spPr>
          <a:xfrm>
            <a:off x="6227064" y="3694176"/>
            <a:ext cx="50292" cy="115214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1" name="Text 19"/>
          <p:cNvSpPr/>
          <p:nvPr/>
        </p:nvSpPr>
        <p:spPr>
          <a:xfrm>
            <a:off x="6483096" y="3877056"/>
            <a:ext cx="494690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Forschung &amp; Pilotkunden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483096" y="4224528"/>
            <a:ext cx="4946904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Reallabor-Partnerschaften, gemeinsame Formate und Unternehmen mit konkreten Automatisierungsfragen für Setups, Sprints und PoCs.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66928" y="5175504"/>
            <a:ext cx="11064240" cy="603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4" name="Text 22"/>
          <p:cNvSpPr/>
          <p:nvPr/>
        </p:nvSpPr>
        <p:spPr>
          <a:xfrm>
            <a:off x="868680" y="5175504"/>
            <a:ext cx="105156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C0D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Automatisierung vor Ort einsatzbereit, gesellschaftlich verständlich und wirtschaftlich tragfähig.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868680" y="5907024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Quellen: IFR World Robotics 2025 · Bitkom KI-Studie 2026 · Bitkom Research „Humanoide Roboter, KI &amp; Co.“ 04/2026 · Bitkom Wirtschaftsschutz 2025 · IW Köln MINT-Frühjahrsreport 2026 · Metropolregion Rhein-Neckar · L-Bank BW.  Alle Finanz- und Wirkungswerte sind Planungsannahmen aus ROBANTIS_Finanzplan_v4.xlsx – keine Prognose, keine Zusage, kein Angebot zur Zeichnung von Anteilen.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2A2C30"/>
          </a:solidFill>
          <a:ln/>
        </p:spPr>
      </p:sp>
      <p:sp>
        <p:nvSpPr>
          <p:cNvPr id="27" name="Text 25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000" dirty="0"/>
          </a:p>
        </p:txBody>
      </p:sp>
      <p:pic>
        <p:nvPicPr>
          <p:cNvPr id="29" name="Image 0" descr="/home/claude/robantis/brand/robantis_signet_inv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Engpass ist nicht Technologie, sondern Umsetzung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Fünf Gruppen haben je ein reales Problem. Keine kann es allein lösen – und keiner bringt sie zusammen.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7" name="Shape 5"/>
          <p:cNvSpPr/>
          <p:nvPr/>
        </p:nvSpPr>
        <p:spPr>
          <a:xfrm>
            <a:off x="566928" y="2148840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331720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Unternehmen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2679192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Sie wissen, dass sie automatisieren müssen, und wissen nicht, wo sie anfangen. Es fehlt der erste Schritt, nicht die Einsicht.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40352" y="2148840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1" name="Shape 9"/>
          <p:cNvSpPr/>
          <p:nvPr/>
        </p:nvSpPr>
        <p:spPr>
          <a:xfrm>
            <a:off x="4340352" y="2148840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2" name="Text 10"/>
          <p:cNvSpPr/>
          <p:nvPr/>
        </p:nvSpPr>
        <p:spPr>
          <a:xfrm>
            <a:off x="4596384" y="2331720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Gesellschaft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96384" y="2679192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Bürger:innen erleben KI als Nachricht, nicht als Erfahrung. Zwischen Hype und Angst fehlt der Raum, in dem man Fragen stellen darf.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13776" y="2148840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5" name="Shape 13"/>
          <p:cNvSpPr/>
          <p:nvPr/>
        </p:nvSpPr>
        <p:spPr>
          <a:xfrm>
            <a:off x="8113776" y="2148840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6" name="Text 14"/>
          <p:cNvSpPr/>
          <p:nvPr/>
        </p:nvSpPr>
        <p:spPr>
          <a:xfrm>
            <a:off x="8369808" y="2331720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Forschung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69808" y="2679192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Erkenntnisse entstehen, erreichen den Mittelstand aber nicht. Es fehlt das Reallabor mit echten Nutzer:innen.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" y="4151376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9" name="Shape 17"/>
          <p:cNvSpPr/>
          <p:nvPr/>
        </p:nvSpPr>
        <p:spPr>
          <a:xfrm>
            <a:off x="566928" y="4151376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334256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Lehre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2960" y="4681728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Schulen sollen Future Skills vermitteln, ohne die Technologie je gesehen zu haben. Bundesweit fehlen 133.900 MINT-Fachkräfte.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340352" y="4151376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3" name="Shape 21"/>
          <p:cNvSpPr/>
          <p:nvPr/>
        </p:nvSpPr>
        <p:spPr>
          <a:xfrm>
            <a:off x="4340352" y="4151376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4" name="Text 22"/>
          <p:cNvSpPr/>
          <p:nvPr/>
        </p:nvSpPr>
        <p:spPr>
          <a:xfrm>
            <a:off x="4596384" y="4334256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Technik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96384" y="4681728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Hersteller haben Produkte, aber keinen regionalen Ort für Demo, Service, Leads und Akzeptanz.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113776" y="4151376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7" name="Shape 25"/>
          <p:cNvSpPr/>
          <p:nvPr/>
        </p:nvSpPr>
        <p:spPr>
          <a:xfrm>
            <a:off x="8113776" y="4151376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8" name="Text 26"/>
          <p:cNvSpPr/>
          <p:nvPr/>
        </p:nvSpPr>
        <p:spPr>
          <a:xfrm>
            <a:off x="8369808" y="4334256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 dazwischen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8369808" y="4681728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Systemintegratoren, Beratungen, Bildungsträger und Fachhandel – jeder bedient genau ein Feld. Niemand verbindet sie.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31" name="Text 29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pic>
        <p:nvPicPr>
          <p:cNvPr id="33" name="Image 0" descr="/home/claude/robantis/brand/robantis_sign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517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MARKTLÜCKE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Nachfrage ist da. Die Umsetzung fehlt.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Bitkom KI-Studie 2026, 604 deutsche Unternehmen ab 20 Beschäftigten · Bitkom Research 04/2026, 555 Industrieunternehmen ab 100 Beschäftigten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2240280"/>
            <a:ext cx="2051914" cy="129844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" y="2386584"/>
            <a:ext cx="16861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41 %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768096" y="2898648"/>
            <a:ext cx="168615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deutschen Unternehmen</a:t>
            </a:r>
            <a:endParaRPr lang="en-US" sz="10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nutzen KI aktiv (2024: 17 %)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820010" y="2240280"/>
            <a:ext cx="2051914" cy="129844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10" name="Text 8"/>
          <p:cNvSpPr/>
          <p:nvPr/>
        </p:nvSpPr>
        <p:spPr>
          <a:xfrm>
            <a:off x="3021178" y="2386584"/>
            <a:ext cx="16861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48 %</a:t>
            </a:r>
            <a:endParaRPr lang="en-US" sz="2700" dirty="0"/>
          </a:p>
        </p:txBody>
      </p:sp>
      <p:sp>
        <p:nvSpPr>
          <p:cNvPr id="11" name="Text 9"/>
          <p:cNvSpPr/>
          <p:nvPr/>
        </p:nvSpPr>
        <p:spPr>
          <a:xfrm>
            <a:off x="3021178" y="2898648"/>
            <a:ext cx="168615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planen oder diskutieren</a:t>
            </a:r>
            <a:endParaRPr lang="en-US" sz="10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Einsatz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073091" y="2240280"/>
            <a:ext cx="2051914" cy="129844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13" name="Text 11"/>
          <p:cNvSpPr/>
          <p:nvPr/>
        </p:nvSpPr>
        <p:spPr>
          <a:xfrm>
            <a:off x="5274259" y="2386584"/>
            <a:ext cx="16861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21 %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5274259" y="2898648"/>
            <a:ext cx="168615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haben eine formale</a:t>
            </a:r>
            <a:endParaRPr lang="en-US" sz="10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KI-Strategie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326173" y="2240280"/>
            <a:ext cx="2051914" cy="129844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16" name="Text 14"/>
          <p:cNvSpPr/>
          <p:nvPr/>
        </p:nvSpPr>
        <p:spPr>
          <a:xfrm>
            <a:off x="7527341" y="2386584"/>
            <a:ext cx="16861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33 %</a:t>
            </a:r>
            <a:endParaRPr lang="en-US" sz="2700" dirty="0"/>
          </a:p>
        </p:txBody>
      </p:sp>
      <p:sp>
        <p:nvSpPr>
          <p:cNvPr id="17" name="Text 15"/>
          <p:cNvSpPr/>
          <p:nvPr/>
        </p:nvSpPr>
        <p:spPr>
          <a:xfrm>
            <a:off x="7527341" y="2898648"/>
            <a:ext cx="168615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sagen, KI wurde teurer</a:t>
            </a:r>
            <a:endParaRPr lang="en-US" sz="10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 erwartet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9579254" y="2240280"/>
            <a:ext cx="2051914" cy="1298448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19" name="Text 17"/>
          <p:cNvSpPr/>
          <p:nvPr/>
        </p:nvSpPr>
        <p:spPr>
          <a:xfrm>
            <a:off x="9780422" y="2386584"/>
            <a:ext cx="16861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46 %</a:t>
            </a:r>
            <a:endParaRPr lang="en-US" sz="2700" dirty="0"/>
          </a:p>
        </p:txBody>
      </p:sp>
      <p:sp>
        <p:nvSpPr>
          <p:cNvPr id="20" name="Text 18"/>
          <p:cNvSpPr/>
          <p:nvPr/>
        </p:nvSpPr>
        <p:spPr>
          <a:xfrm>
            <a:off x="9780422" y="2898648"/>
            <a:ext cx="168615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Industrie sieht sich</a:t>
            </a:r>
            <a:endParaRPr lang="en-US" sz="10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 KI-Nachzügler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66928" y="3886200"/>
            <a:ext cx="11064240" cy="1417320"/>
          </a:xfrm>
          <a:prstGeom prst="rect">
            <a:avLst/>
          </a:prstGeom>
          <a:solidFill>
            <a:srgbClr val="232529"/>
          </a:solidFill>
          <a:ln/>
        </p:spPr>
      </p:sp>
      <p:sp>
        <p:nvSpPr>
          <p:cNvPr id="22" name="Shape 20"/>
          <p:cNvSpPr/>
          <p:nvPr/>
        </p:nvSpPr>
        <p:spPr>
          <a:xfrm>
            <a:off x="566928" y="3886200"/>
            <a:ext cx="50292" cy="1417320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3" name="Text 21"/>
          <p:cNvSpPr/>
          <p:nvPr/>
        </p:nvSpPr>
        <p:spPr>
          <a:xfrm>
            <a:off x="868680" y="40690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Zwischen 41 % Nutzung und 21 % Strategie liegt das Geschäftsmodell von ROBANTIS.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68680" y="448056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Vier von fünf Anwendern arbeiten ohne Plan. Fast die Hälfte des Marktes steht unentschlossen vor der Tür. Beide Gruppen brauchen keinen weiteren Anbieter – sie brauchen einen Ort, an dem der erste Schritt tatsächlich stattfindet.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66928" y="54864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Robotik als zweite Säule: 542.076 Industrieroboter weltweit installiert 2024 · Deutschland 26.982 Einheiten und Platz 3 bei der Roboterdichte · 58 % der Industrie sieht humanoide Roboter als Mittel gegen den Fachkräftemangel.  Quelle: IFR World Robotics 2025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2A2C30"/>
          </a:solidFill>
          <a:ln/>
        </p:spPr>
      </p:sp>
      <p:sp>
        <p:nvSpPr>
          <p:cNvPr id="27" name="Text 25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pic>
        <p:nvPicPr>
          <p:cNvPr id="29" name="Image 0" descr="/home/claude/robantis/brand/robantis_signet_inv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LÖSUNG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Fünf Felder, ein Ort, ein gemeinsames Ergebnis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 Zeichen von ROBANTIS ist ein Punkt – der Ort, an dem diese fünf Felder zusammenkommen. Kein Symbol daneben, weil der Ort selbst die Marke ist.</a:t>
            </a:r>
            <a:endParaRPr lang="en-US" sz="1350" dirty="0"/>
          </a:p>
        </p:txBody>
      </p:sp>
      <p:pic>
        <p:nvPicPr>
          <p:cNvPr id="6" name="Image 0" descr="/home/claude/robantis/brand/robantis_sign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46920" y="2331720"/>
            <a:ext cx="1920240" cy="19202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098280" y="4434840"/>
            <a:ext cx="26517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Ohne gesellschaftliche Akzeptanz wird keine Automatisierung durchgesetzt. Deshalb steht Gesellschaft in dieser Liste an erster Stelle und nicht am Rand.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66928" y="2194560"/>
            <a:ext cx="8321040" cy="658368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9" name="Shape 6"/>
          <p:cNvSpPr/>
          <p:nvPr/>
        </p:nvSpPr>
        <p:spPr>
          <a:xfrm>
            <a:off x="566928" y="2194560"/>
            <a:ext cx="45720" cy="65836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0" name="Text 7"/>
          <p:cNvSpPr/>
          <p:nvPr/>
        </p:nvSpPr>
        <p:spPr>
          <a:xfrm>
            <a:off x="749808" y="2249424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Gesellschaft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749808" y="253288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Bürger:innen, Kommunen, Vereine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2514600" y="2377440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Sprechstunden, Bürgerabende, Cybersecurity-Aufklärung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446520" y="2377440"/>
            <a:ext cx="2331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Akzeptanz, kommunale Rahmenverträge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566928" y="2953512"/>
            <a:ext cx="8321040" cy="658368"/>
          </a:xfrm>
          <a:prstGeom prst="rect">
            <a:avLst/>
          </a:prstGeom>
          <a:solidFill>
            <a:srgbClr val="F7FAFB"/>
          </a:solidFill>
          <a:ln/>
        </p:spPr>
      </p:sp>
      <p:sp>
        <p:nvSpPr>
          <p:cNvPr id="15" name="Shape 12"/>
          <p:cNvSpPr/>
          <p:nvPr/>
        </p:nvSpPr>
        <p:spPr>
          <a:xfrm>
            <a:off x="566928" y="2953512"/>
            <a:ext cx="45720" cy="658368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16" name="Text 13"/>
          <p:cNvSpPr/>
          <p:nvPr/>
        </p:nvSpPr>
        <p:spPr>
          <a:xfrm>
            <a:off x="749808" y="3008376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Unternehmen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749808" y="3291840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Industrie, Logistik, Healthcare, KMU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2514600" y="3136392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 Bar, Automation Sprints, PoCs, Retainer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446520" y="3136392"/>
            <a:ext cx="2331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Umsatzkern, wiederkehrende Erlöse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66928" y="3712464"/>
            <a:ext cx="8321040" cy="658368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1" name="Shape 18"/>
          <p:cNvSpPr/>
          <p:nvPr/>
        </p:nvSpPr>
        <p:spPr>
          <a:xfrm>
            <a:off x="566928" y="3712464"/>
            <a:ext cx="45720" cy="658368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22" name="Text 19"/>
          <p:cNvSpPr/>
          <p:nvPr/>
        </p:nvSpPr>
        <p:spPr>
          <a:xfrm>
            <a:off x="749808" y="3767328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Forschung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749808" y="4050792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Hochschulen, Institute, Reallabore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2514600" y="3895344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Zugang zu echten Anwendern und Prozessen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446520" y="3895344"/>
            <a:ext cx="2331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Methodik, Förderfähigkeit, Talent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66928" y="4471416"/>
            <a:ext cx="8321040" cy="658368"/>
          </a:xfrm>
          <a:prstGeom prst="rect">
            <a:avLst/>
          </a:prstGeom>
          <a:solidFill>
            <a:srgbClr val="F7FAFB"/>
          </a:solidFill>
          <a:ln/>
        </p:spPr>
      </p:sp>
      <p:sp>
        <p:nvSpPr>
          <p:cNvPr id="27" name="Shape 24"/>
          <p:cNvSpPr/>
          <p:nvPr/>
        </p:nvSpPr>
        <p:spPr>
          <a:xfrm>
            <a:off x="566928" y="4471416"/>
            <a:ext cx="45720" cy="658368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28" name="Text 25"/>
          <p:cNvSpPr/>
          <p:nvPr/>
        </p:nvSpPr>
        <p:spPr>
          <a:xfrm>
            <a:off x="749808" y="452628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Lehre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749808" y="4809744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Schulen, Kitas, Berufsschulen, Lehrkräfte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2514600" y="4654296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 Lab Education, Robo Lab on Tour, Fortbildung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6446520" y="4654296"/>
            <a:ext cx="2331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Multiplikatoren, Reichweite, Vertrauen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566928" y="5230368"/>
            <a:ext cx="8321040" cy="658368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33" name="Shape 30"/>
          <p:cNvSpPr/>
          <p:nvPr/>
        </p:nvSpPr>
        <p:spPr>
          <a:xfrm>
            <a:off x="566928" y="5230368"/>
            <a:ext cx="45720" cy="658368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34" name="Text 31"/>
          <p:cNvSpPr/>
          <p:nvPr/>
        </p:nvSpPr>
        <p:spPr>
          <a:xfrm>
            <a:off x="749808" y="5285232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Technik</a:t>
            </a:r>
            <a:endParaRPr lang="en-US" sz="1250" dirty="0"/>
          </a:p>
        </p:txBody>
      </p:sp>
      <p:sp>
        <p:nvSpPr>
          <p:cNvPr id="35" name="Text 32"/>
          <p:cNvSpPr/>
          <p:nvPr/>
        </p:nvSpPr>
        <p:spPr>
          <a:xfrm>
            <a:off x="749808" y="5568696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Hersteller, Distributoren, Integratoren</a:t>
            </a:r>
            <a:endParaRPr lang="en-US" sz="900" dirty="0"/>
          </a:p>
        </p:txBody>
      </p:sp>
      <p:sp>
        <p:nvSpPr>
          <p:cNvPr id="36" name="Text 33"/>
          <p:cNvSpPr/>
          <p:nvPr/>
        </p:nvSpPr>
        <p:spPr>
          <a:xfrm>
            <a:off x="2514600" y="5413248"/>
            <a:ext cx="3794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Showroom, Demo Days, Servicepoint, Schulungen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6446520" y="5413248"/>
            <a:ext cx="2331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Provision, Flächen, Servicemargen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749808" y="1947672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Feld / Zielgruppe</a:t>
            </a:r>
            <a:endParaRPr lang="en-US" sz="850" dirty="0"/>
          </a:p>
        </p:txBody>
      </p:sp>
      <p:sp>
        <p:nvSpPr>
          <p:cNvPr id="39" name="Text 36"/>
          <p:cNvSpPr/>
          <p:nvPr/>
        </p:nvSpPr>
        <p:spPr>
          <a:xfrm>
            <a:off x="2514600" y="1947672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ROBANTIS liefert</a:t>
            </a:r>
            <a:endParaRPr lang="en-US" sz="850" dirty="0"/>
          </a:p>
        </p:txBody>
      </p:sp>
      <p:sp>
        <p:nvSpPr>
          <p:cNvPr id="40" name="Text 37"/>
          <p:cNvSpPr/>
          <p:nvPr/>
        </p:nvSpPr>
        <p:spPr>
          <a:xfrm>
            <a:off x="6446520" y="1947672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zurückkommt</a:t>
            </a:r>
            <a:endParaRPr lang="en-US" sz="850" dirty="0"/>
          </a:p>
        </p:txBody>
      </p:sp>
      <p:sp>
        <p:nvSpPr>
          <p:cNvPr id="41" name="Shape 38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42" name="Text 39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43" name="Text 40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pic>
        <p:nvPicPr>
          <p:cNvPr id="44" name="Image 1" descr="/home/claude/robantis/brand/robantis_sign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WIRTSCHAFTLICHE KERN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Warum gesellschaftlicher Wandel hier profitabel ist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gesellschaftliche Auftrag ist keine Kostenstelle, die aus dem Gewinn quersubventioniert wird. Er ist der Vertriebskanal.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2048256" cy="288036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7" name="Shape 5"/>
          <p:cNvSpPr/>
          <p:nvPr/>
        </p:nvSpPr>
        <p:spPr>
          <a:xfrm>
            <a:off x="566928" y="2148840"/>
            <a:ext cx="2048256" cy="5486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2860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31520" y="2761488"/>
            <a:ext cx="1737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Lehre erzeugt Multiplikatoren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31520" y="3364992"/>
            <a:ext cx="1737360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92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Eine fortgebildete Lehrkraft erreicht jedes Jahr neue Klassen. In Rhein-Neckar sind Eltern zugleich Meister, Abteilungsleiterinnen und Geschäftsführer im Mittelstand.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2596896" y="3401568"/>
            <a:ext cx="228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2798064" y="2148840"/>
            <a:ext cx="2048256" cy="288036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3" name="Shape 11"/>
          <p:cNvSpPr/>
          <p:nvPr/>
        </p:nvSpPr>
        <p:spPr>
          <a:xfrm>
            <a:off x="2798064" y="2148840"/>
            <a:ext cx="2048256" cy="5486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4" name="Text 12"/>
          <p:cNvSpPr/>
          <p:nvPr/>
        </p:nvSpPr>
        <p:spPr>
          <a:xfrm>
            <a:off x="2962656" y="22860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2962656" y="2761488"/>
            <a:ext cx="1737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Gesellschaft erzeugt öffentliche Aufträge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2962656" y="3364992"/>
            <a:ext cx="1737360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92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 Bürgerabende für eine Kommune moderiert, ist bei der nächsten Ausschreibung kein Unbekannter. B2G-Pipeline zu Akquisekosten nahe null.</a:t>
            </a:r>
            <a:endParaRPr lang="en-US" sz="920" dirty="0"/>
          </a:p>
        </p:txBody>
      </p:sp>
      <p:sp>
        <p:nvSpPr>
          <p:cNvPr id="17" name="Text 15"/>
          <p:cNvSpPr/>
          <p:nvPr/>
        </p:nvSpPr>
        <p:spPr>
          <a:xfrm>
            <a:off x="4828032" y="3401568"/>
            <a:ext cx="228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029200" y="2148840"/>
            <a:ext cx="2048256" cy="288036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9" name="Shape 17"/>
          <p:cNvSpPr/>
          <p:nvPr/>
        </p:nvSpPr>
        <p:spPr>
          <a:xfrm>
            <a:off x="5029200" y="2148840"/>
            <a:ext cx="2048256" cy="5486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0" name="Text 18"/>
          <p:cNvSpPr/>
          <p:nvPr/>
        </p:nvSpPr>
        <p:spPr>
          <a:xfrm>
            <a:off x="5193792" y="22860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5193792" y="2761488"/>
            <a:ext cx="1737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Forschung erzeugt Legitimität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193792" y="3364992"/>
            <a:ext cx="1737360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92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Eine Hochschulkooperation macht aus einem Ladenlokal ein Reallabor – und verändert, welche Förderprogramme und Institutionen zugänglich sind.</a:t>
            </a:r>
            <a:endParaRPr lang="en-US" sz="920" dirty="0"/>
          </a:p>
        </p:txBody>
      </p:sp>
      <p:sp>
        <p:nvSpPr>
          <p:cNvPr id="23" name="Text 21"/>
          <p:cNvSpPr/>
          <p:nvPr/>
        </p:nvSpPr>
        <p:spPr>
          <a:xfrm>
            <a:off x="7059168" y="3401568"/>
            <a:ext cx="228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260336" y="2148840"/>
            <a:ext cx="2048256" cy="288036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5" name="Shape 23"/>
          <p:cNvSpPr/>
          <p:nvPr/>
        </p:nvSpPr>
        <p:spPr>
          <a:xfrm>
            <a:off x="7260336" y="2148840"/>
            <a:ext cx="2048256" cy="5486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6" name="Text 24"/>
          <p:cNvSpPr/>
          <p:nvPr/>
        </p:nvSpPr>
        <p:spPr>
          <a:xfrm>
            <a:off x="7424928" y="22860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7424928" y="2761488"/>
            <a:ext cx="1737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Unternehmen zahlen für Umsetzung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424928" y="3364992"/>
            <a:ext cx="1737360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92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Sie kommen über Demo Days, über die Bildungsarbeit ihrer eigenen Beschäftigten und über kommunale Netzwerke – mit deutlich geringerem Vertriebsaufwand.</a:t>
            </a:r>
            <a:endParaRPr lang="en-US" sz="920" dirty="0"/>
          </a:p>
        </p:txBody>
      </p:sp>
      <p:sp>
        <p:nvSpPr>
          <p:cNvPr id="29" name="Text 27"/>
          <p:cNvSpPr/>
          <p:nvPr/>
        </p:nvSpPr>
        <p:spPr>
          <a:xfrm>
            <a:off x="9290304" y="3401568"/>
            <a:ext cx="228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9491472" y="2148840"/>
            <a:ext cx="2048256" cy="288036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31" name="Shape 29"/>
          <p:cNvSpPr/>
          <p:nvPr/>
        </p:nvSpPr>
        <p:spPr>
          <a:xfrm>
            <a:off x="9491472" y="2148840"/>
            <a:ext cx="2048256" cy="5486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32" name="Text 30"/>
          <p:cNvSpPr/>
          <p:nvPr/>
        </p:nvSpPr>
        <p:spPr>
          <a:xfrm>
            <a:off x="9656064" y="228600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600" dirty="0"/>
          </a:p>
        </p:txBody>
      </p:sp>
      <p:sp>
        <p:nvSpPr>
          <p:cNvPr id="33" name="Text 31"/>
          <p:cNvSpPr/>
          <p:nvPr/>
        </p:nvSpPr>
        <p:spPr>
          <a:xfrm>
            <a:off x="9656064" y="2761488"/>
            <a:ext cx="1737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Technik zahlt für den Zugang zu allen vier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9656064" y="3364992"/>
            <a:ext cx="1737360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92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 Hersteller erhält gleichzeitig Zugang zu Unternehmen, Kommunen, Schulen, Forschung und Öffentlichkeit. Das rechtfertigt Preise, die eine reine Verkaufsfläche nicht trägt.</a:t>
            </a:r>
            <a:endParaRPr lang="en-US" sz="920" dirty="0"/>
          </a:p>
        </p:txBody>
      </p:sp>
      <p:sp>
        <p:nvSpPr>
          <p:cNvPr id="35" name="Shape 33"/>
          <p:cNvSpPr/>
          <p:nvPr/>
        </p:nvSpPr>
        <p:spPr>
          <a:xfrm>
            <a:off x="566928" y="5212080"/>
            <a:ext cx="11064240" cy="868680"/>
          </a:xfrm>
          <a:prstGeom prst="rect">
            <a:avLst/>
          </a:prstGeom>
          <a:solidFill>
            <a:srgbClr val="15171A"/>
          </a:solidFill>
          <a:ln/>
        </p:spPr>
      </p:sp>
      <p:sp>
        <p:nvSpPr>
          <p:cNvPr id="36" name="Shape 34"/>
          <p:cNvSpPr/>
          <p:nvPr/>
        </p:nvSpPr>
        <p:spPr>
          <a:xfrm>
            <a:off x="566928" y="5212080"/>
            <a:ext cx="50292" cy="868680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37" name="Text 35"/>
          <p:cNvSpPr/>
          <p:nvPr/>
        </p:nvSpPr>
        <p:spPr>
          <a:xfrm>
            <a:off x="868680" y="5349240"/>
            <a:ext cx="10515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Bildung und Bürgerdialog senken die Kundengewinnungskosten im B2B- und B2G-Geschäft.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868680" y="56692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9CC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Impact macht 11–16 % des Umsatzes aus. Sein eigentlicher Wert liegt in den übrigen 85 %, die er mit ermöglicht. Ab Monat 4 gemessen als Anteil der B2B-Leads aus Bildungs-, Bürger- und Kommunalformaten.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40" name="Text 38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pic>
        <p:nvPicPr>
          <p:cNvPr id="42" name="Image 0" descr="/home/claude/robantis/brand/robantis_sign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ORT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auf 400 m² in Heidelberg passiert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Fünf Funktionsbereiche. Jeder bedient mehrere Felder gleichzeitig – sonst funktioniert der Kreislauf nicht.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7" name="Shape 5"/>
          <p:cNvSpPr/>
          <p:nvPr/>
        </p:nvSpPr>
        <p:spPr>
          <a:xfrm>
            <a:off x="566928" y="2148840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331720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Showroom &amp; Experience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2679192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Roboter live sehen, testen, vergleichen: Industrie, Cobots, humanoide Robotik, Service-, Logistik-, Inspektions- und Outdoor-Robotik.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Provision · Flächenpakete · Demo-Pakete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40352" y="2148840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1" name="Shape 9"/>
          <p:cNvSpPr/>
          <p:nvPr/>
        </p:nvSpPr>
        <p:spPr>
          <a:xfrm>
            <a:off x="4340352" y="2148840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2" name="Text 10"/>
          <p:cNvSpPr/>
          <p:nvPr/>
        </p:nvSpPr>
        <p:spPr>
          <a:xfrm>
            <a:off x="4596384" y="2331720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 Bar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96384" y="2679192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Kund:innen kommen mit Laptop oder Handy. Agents, Automationen und Systemverknüpfungen werden vor Ort eingerichtet und übergeben.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Setup-Gebühren · Workshops · Folgeprojekte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13776" y="2148840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5" name="Shape 13"/>
          <p:cNvSpPr/>
          <p:nvPr/>
        </p:nvSpPr>
        <p:spPr>
          <a:xfrm>
            <a:off x="8113776" y="2148840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6" name="Text 14"/>
          <p:cNvSpPr/>
          <p:nvPr/>
        </p:nvSpPr>
        <p:spPr>
          <a:xfrm>
            <a:off x="8369808" y="2331720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 Lab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69808" y="2679192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PoCs, Testaufbauten, Prozesssimulation, Sicherheitsprüfung, Integration – und im Bildungsmodus Erlebnisstationen für Schulklassen.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PoC-Projekte · Integration · Workshops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" y="4151376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9" name="Shape 17"/>
          <p:cNvSpPr/>
          <p:nvPr/>
        </p:nvSpPr>
        <p:spPr>
          <a:xfrm>
            <a:off x="566928" y="4151376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334256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Servicepoint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2960" y="4681728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Wartung, Updates, Schulung, Herstellervertretung, technische Annahme, regionale Betreuung.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Serviceverträge · Retainer · Herstellerprovision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340352" y="4151376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3" name="Shape 21"/>
          <p:cNvSpPr/>
          <p:nvPr/>
        </p:nvSpPr>
        <p:spPr>
          <a:xfrm>
            <a:off x="4340352" y="4151376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4" name="Text 22"/>
          <p:cNvSpPr/>
          <p:nvPr/>
        </p:nvSpPr>
        <p:spPr>
          <a:xfrm>
            <a:off x="4596384" y="4334256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Forum &amp; Academy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96384" y="4681728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Workshops, Branchentage, Bürgerabende, offene Sprechstunden, Lehrkräftefortbildung, Reihe „Robotics, AI &amp; Society“.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Tickets · Sponsoring · kommunale Pakete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113776" y="4151376"/>
            <a:ext cx="3517392" cy="174650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7" name="Shape 25"/>
          <p:cNvSpPr/>
          <p:nvPr/>
        </p:nvSpPr>
        <p:spPr>
          <a:xfrm>
            <a:off x="8113776" y="4151376"/>
            <a:ext cx="50292" cy="1746504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28" name="Text 26"/>
          <p:cNvSpPr/>
          <p:nvPr/>
        </p:nvSpPr>
        <p:spPr>
          <a:xfrm>
            <a:off x="8369808" y="4334256"/>
            <a:ext cx="3060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 Lab on Tour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8369808" y="4681728"/>
            <a:ext cx="3060192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Modularer Transporter mit Demo-Robotern, Drohnensimulation und AI-Stationen – zu Schulen, Kitas, Kommunen, Stadtfesten und Unternehmen.</a:t>
            </a: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endParaRPr lang="en-US" sz="11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Tagessätze · Projektbudgets · Fördermittel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31" name="Text 29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pic>
        <p:nvPicPr>
          <p:cNvPr id="33" name="Image 0" descr="/home/claude/robantis/brand/robantis_sign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GESCHÄFTSMODELL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Elf Erlösströme – was schnell trägt, was groß wird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 Werte netto aus dem Modell ROBANTIS_Finanzplan_v4.xlsx. Planungsszenario, keine Prognose.</a:t>
            </a:r>
            <a:endParaRPr lang="en-US" sz="13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2103120"/>
          <a:ext cx="11064240" cy="3703320"/>
        </p:xfrm>
        <a:graphic>
          <a:graphicData uri="http://schemas.openxmlformats.org/drawingml/2006/table">
            <a:tbl>
              <a:tblPr/>
              <a:tblGrid>
                <a:gridCol w="5029200"/>
                <a:gridCol w="2011680"/>
                <a:gridCol w="2011680"/>
                <a:gridCol w="2011680"/>
              </a:tblGrid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AFA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Erlösstrom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1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FAFA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Jahr 1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1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FAFA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Jahr 2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1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FAFA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Jahr 3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171A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AI Starter &amp; Productivity Setups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70.506 €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207.432 €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388.080 €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Business Automation Sprints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67.200 €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224.400 €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360.000 €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Department-Agent-Projekte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119.000 €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228.000 €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Robo Lab PoCs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36.000 €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126.000 €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264.000 €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B2B-Events &amp; Workshops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33.600 €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94.500 €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144.000 €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Education &amp; Robo Lab on Tour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26.600 €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138.600 €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300.000 €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Kommunale / institutionelle Programme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64.000 €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180.000 €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Service-Retainer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21.600 €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180.400 €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495.000 €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Hersteller- &amp; Flächenpartnerschaften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220.000 €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Robotik-Sales / Partnerprovision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122.000 €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280.000 €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Franchise / Lizenzierung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60.000 €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7"/>
                    </a:solidFill>
                  </a:tcPr>
                </a:tc>
              </a:tr>
              <a:tr h="28487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Gesamtumsatz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345.506 €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1.366.332 €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2.919.080 €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7D2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E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5943600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Wiederkehrender Umsatz wächst von 11,5 % auf 24,5 %. Ende Monat 24 liegt der jährlich wiederkehrende Umsatz bei rund 398.400 €. Franchise-Erlöse erst ab Jahr 3 – nach validiertem Pilot.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9" name="Text 6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pic>
        <p:nvPicPr>
          <p:cNvPr id="11" name="Image 0" descr="/home/claude/robantis/brand/robantis_sign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FINANZPLAN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Umsatz und Ergebnis über drei Jahre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Case. Dauerhaft positives EBITDA ab Monat 14, EBITDA-Marge 28,8 % in Jahr 2.</a:t>
            </a:r>
            <a:endParaRPr lang="en-US" sz="135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66928" y="2148840"/>
          <a:ext cx="6949440" cy="37947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7772400" y="214884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Kennzahlen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9966960" y="2450592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J1</a:t>
            </a:r>
            <a:pPr algn="r" indent="0" marL="0">
              <a:buNone/>
            </a:pPr>
            <a:r>
              <a:rPr lang="en-US" sz="850" b="1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J2</a:t>
            </a:r>
            <a:pPr algn="r" indent="0" marL="0">
              <a:buNone/>
            </a:pPr>
            <a:r>
              <a:rPr lang="en-US" sz="850" b="1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J3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7772400" y="2697480"/>
            <a:ext cx="3858768" cy="51206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0" name="Text 7"/>
          <p:cNvSpPr/>
          <p:nvPr/>
        </p:nvSpPr>
        <p:spPr>
          <a:xfrm>
            <a:off x="7918704" y="2724912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EBITDA-Marge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9601200" y="272491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−47,5 %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10277856" y="272491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28,8 %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10954512" y="272491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36,2 %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7772400" y="3300984"/>
            <a:ext cx="3858768" cy="512064"/>
          </a:xfrm>
          <a:prstGeom prst="rect">
            <a:avLst/>
          </a:prstGeom>
          <a:solidFill>
            <a:srgbClr val="F7FAFB"/>
          </a:solidFill>
          <a:ln/>
        </p:spPr>
      </p:sp>
      <p:sp>
        <p:nvSpPr>
          <p:cNvPr id="15" name="Text 12"/>
          <p:cNvSpPr/>
          <p:nvPr/>
        </p:nvSpPr>
        <p:spPr>
          <a:xfrm>
            <a:off x="7918704" y="3328416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Wiederkehrender Umsatz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9601200" y="3328416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11,5 %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10277856" y="3328416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19,8 %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10954512" y="3328416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24,5 %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7772400" y="3904488"/>
            <a:ext cx="3858768" cy="51206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0" name="Text 17"/>
          <p:cNvSpPr/>
          <p:nvPr/>
        </p:nvSpPr>
        <p:spPr>
          <a:xfrm>
            <a:off x="7918704" y="393192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Impact am Umsatz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9601200" y="3931920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11,2 %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10277856" y="3931920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14,8 %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10954512" y="3931920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16,4 %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7772400" y="4507992"/>
            <a:ext cx="3858768" cy="512064"/>
          </a:xfrm>
          <a:prstGeom prst="rect">
            <a:avLst/>
          </a:prstGeom>
          <a:solidFill>
            <a:srgbClr val="F7FAFB"/>
          </a:solidFill>
          <a:ln/>
        </p:spPr>
      </p:sp>
      <p:sp>
        <p:nvSpPr>
          <p:cNvPr id="25" name="Text 22"/>
          <p:cNvSpPr/>
          <p:nvPr/>
        </p:nvSpPr>
        <p:spPr>
          <a:xfrm>
            <a:off x="7918704" y="4535424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Vollzeitstellen (Ø)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9601200" y="4535424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4,3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10277856" y="4535424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9,0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10954512" y="4535424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16,0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7772400" y="5111496"/>
            <a:ext cx="3858768" cy="512064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30" name="Text 27"/>
          <p:cNvSpPr/>
          <p:nvPr/>
        </p:nvSpPr>
        <p:spPr>
          <a:xfrm>
            <a:off x="7918704" y="5138928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Umsatz je Vollzeitstelle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9601200" y="513892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81 T€</a:t>
            </a:r>
            <a:endParaRPr lang="en-US" sz="950" dirty="0"/>
          </a:p>
        </p:txBody>
      </p:sp>
      <p:sp>
        <p:nvSpPr>
          <p:cNvPr id="32" name="Text 29"/>
          <p:cNvSpPr/>
          <p:nvPr/>
        </p:nvSpPr>
        <p:spPr>
          <a:xfrm>
            <a:off x="10277856" y="513892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152 T€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10954512" y="513892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182 T€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7772400" y="576072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Jahr 3 ist Ausblick und nicht Teil des Finanzierungszeitraums.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36" name="Text 33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pic>
        <p:nvPicPr>
          <p:cNvPr id="38" name="Image 0" descr="/home/claude/robantis/brand/robantis_sign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445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ECONOMICS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jede einzelne Leistung verdient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1051560" cy="41148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17904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Deckungsbeitrag nach direkten Stunden und Material. Personal ist im Monatsmodell zusätzlich vollständig als Fixkosten geführt.</a:t>
            </a:r>
            <a:endParaRPr lang="en-US" sz="135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66928" y="2148840"/>
          <a:ext cx="6858000" cy="37947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Shape 4"/>
          <p:cNvSpPr/>
          <p:nvPr/>
        </p:nvSpPr>
        <p:spPr>
          <a:xfrm>
            <a:off x="7680960" y="2148840"/>
            <a:ext cx="3950208" cy="114300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8" name="Shape 5"/>
          <p:cNvSpPr/>
          <p:nvPr/>
        </p:nvSpPr>
        <p:spPr>
          <a:xfrm>
            <a:off x="7680960" y="2148840"/>
            <a:ext cx="50292" cy="1143000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9" name="Text 6"/>
          <p:cNvSpPr/>
          <p:nvPr/>
        </p:nvSpPr>
        <p:spPr>
          <a:xfrm>
            <a:off x="7936992" y="2331720"/>
            <a:ext cx="349300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Retainer ist die wertvollste Position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936992" y="2679192"/>
            <a:ext cx="3493008" cy="484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75,6 % Deckungsbeitrag und wiederkehrend. Bei konservativ angenommenen 24 Monaten Laufzeit: 26.400 € Lebenszeitwert, 16.320 € Deckungsbeitrag je Vertrag.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7680960" y="3474720"/>
            <a:ext cx="3950208" cy="114300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2" name="Shape 9"/>
          <p:cNvSpPr/>
          <p:nvPr/>
        </p:nvSpPr>
        <p:spPr>
          <a:xfrm>
            <a:off x="7680960" y="3474720"/>
            <a:ext cx="50292" cy="1143000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3" name="Text 10"/>
          <p:cNvSpPr/>
          <p:nvPr/>
        </p:nvSpPr>
        <p:spPr>
          <a:xfrm>
            <a:off x="7936992" y="3657600"/>
            <a:ext cx="349300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PoC ist der schwächste, aber notwendige Beitrag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7936992" y="4005072"/>
            <a:ext cx="3493008" cy="484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44,4 % wegen Hardware- und Leasinganteil. Sein Wert liegt in der Anschlussrate zu Implementierung und Retainer.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7680960" y="4800600"/>
            <a:ext cx="3950208" cy="1143000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16" name="Shape 13"/>
          <p:cNvSpPr/>
          <p:nvPr/>
        </p:nvSpPr>
        <p:spPr>
          <a:xfrm>
            <a:off x="7680960" y="4800600"/>
            <a:ext cx="50292" cy="1143000"/>
          </a:xfrm>
          <a:prstGeom prst="rect">
            <a:avLst/>
          </a:prstGeom>
          <a:solidFill>
            <a:srgbClr val="E4452B"/>
          </a:solidFill>
          <a:ln/>
        </p:spPr>
      </p:sp>
      <p:sp>
        <p:nvSpPr>
          <p:cNvPr id="17" name="Text 14"/>
          <p:cNvSpPr/>
          <p:nvPr/>
        </p:nvSpPr>
        <p:spPr>
          <a:xfrm>
            <a:off x="7936992" y="4983480"/>
            <a:ext cx="349300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Bildung rechnet sich besser als erwartet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7936992" y="5330952"/>
            <a:ext cx="3493008" cy="484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A3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Rund 66 % Deckungsbeitrag, weil die Formate standardisiert und mit Werkstudierenden geliefert werden.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0" y="6473952"/>
            <a:ext cx="12191695" cy="10973"/>
          </a:xfrm>
          <a:prstGeom prst="rect">
            <a:avLst/>
          </a:prstGeom>
          <a:solidFill>
            <a:srgbClr val="F2F2EF"/>
          </a:solidFill>
          <a:ln/>
        </p:spPr>
      </p:sp>
      <p:sp>
        <p:nvSpPr>
          <p:cNvPr id="20" name="Text 17"/>
          <p:cNvSpPr/>
          <p:nvPr/>
        </p:nvSpPr>
        <p:spPr>
          <a:xfrm>
            <a:off x="566928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0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ROBANTIS Heidelberg · Robotic &amp; AI Center · Ein Projekt der dcyphr.® GmbH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1185855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17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pic>
        <p:nvPicPr>
          <p:cNvPr id="22" name="Image 0" descr="/home/claude/robantis/brand/robantis_sign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3015" y="6473952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ROBANTIS Heidelberg – Investor &amp; Partner Package v4</dc:title>
  <dc:subject>PptxGenJS Presentation</dc:subject>
  <dc:creator>ROBANTIS Heidelberg · dcyphr.® GmbH</dc:creator>
  <cp:lastModifiedBy>ROBANTIS Heidelberg · dcyphr.® GmbH</cp:lastModifiedBy>
  <cp:revision>1</cp:revision>
  <dcterms:created xsi:type="dcterms:W3CDTF">2026-08-23T14:45:03Z</dcterms:created>
  <dcterms:modified xsi:type="dcterms:W3CDTF">2026-08-23T14:45:03Z</dcterms:modified>
</cp:coreProperties>
</file>